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9" r:id="rId4"/>
    <p:sldId id="260" r:id="rId5"/>
    <p:sldId id="261" r:id="rId6"/>
    <p:sldId id="281" r:id="rId7"/>
    <p:sldId id="262" r:id="rId8"/>
    <p:sldId id="264" r:id="rId9"/>
    <p:sldId id="265" r:id="rId10"/>
    <p:sldId id="266" r:id="rId11"/>
    <p:sldId id="263" r:id="rId12"/>
    <p:sldId id="267" r:id="rId13"/>
    <p:sldId id="268" r:id="rId14"/>
    <p:sldId id="282" r:id="rId15"/>
    <p:sldId id="269" r:id="rId16"/>
    <p:sldId id="272" r:id="rId17"/>
    <p:sldId id="270" r:id="rId18"/>
    <p:sldId id="271" r:id="rId19"/>
    <p:sldId id="273" r:id="rId20"/>
    <p:sldId id="274" r:id="rId21"/>
    <p:sldId id="275" r:id="rId22"/>
    <p:sldId id="283" r:id="rId23"/>
    <p:sldId id="285" r:id="rId24"/>
    <p:sldId id="286" r:id="rId25"/>
    <p:sldId id="284" r:id="rId26"/>
    <p:sldId id="276" r:id="rId27"/>
    <p:sldId id="277" r:id="rId28"/>
    <p:sldId id="278" r:id="rId29"/>
    <p:sldId id="28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91600B-BB3D-466D-A930-C0490C95FE5A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0882BF-ABE9-4CE7-834D-BB683F9C6BF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Allocating Indivisible Items in Categorized Domains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Eric Zhang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4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agent benefits from misreporting his/her preferences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Minimality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Considering the allocation mechanism that maximizes social welfare</a:t>
            </a:r>
            <a:r>
              <a:rPr lang="en-US" dirty="0"/>
              <a:t> </a:t>
            </a:r>
            <a:r>
              <a:rPr lang="en-US" dirty="0" smtClean="0"/>
              <a:t>with respect to the following utility functions: For any </a:t>
            </a:r>
            <a:r>
              <a:rPr lang="en-US" dirty="0" err="1" smtClean="0"/>
              <a:t>i</a:t>
            </a:r>
            <a:r>
              <a:rPr lang="en-US" dirty="0" smtClean="0"/>
              <a:t> &lt;= </a:t>
            </a:r>
            <a:r>
              <a:rPr lang="en-US" dirty="0" err="1" smtClean="0"/>
              <a:t>n</a:t>
            </a:r>
            <a:r>
              <a:rPr lang="en-US" baseline="30000" dirty="0" err="1" smtClean="0"/>
              <a:t>p</a:t>
            </a:r>
            <a:r>
              <a:rPr lang="en-US" dirty="0" smtClean="0"/>
              <a:t> and j &lt;= n the bundle at the </a:t>
            </a:r>
            <a:r>
              <a:rPr lang="en-US" dirty="0" err="1" smtClean="0"/>
              <a:t>i-th</a:t>
            </a:r>
            <a:r>
              <a:rPr lang="en-US" dirty="0" smtClean="0"/>
              <a:t> position in agent j’s preferences gets (</a:t>
            </a:r>
            <a:r>
              <a:rPr lang="en-US" dirty="0" err="1" smtClean="0"/>
              <a:t>n</a:t>
            </a:r>
            <a:r>
              <a:rPr lang="en-US" baseline="30000" dirty="0" err="1" smtClean="0"/>
              <a:t>p</a:t>
            </a:r>
            <a:r>
              <a:rPr lang="en-US" dirty="0" smtClean="0"/>
              <a:t> – </a:t>
            </a:r>
            <a:r>
              <a:rPr lang="en-US" dirty="0" err="1" smtClean="0"/>
              <a:t>i</a:t>
            </a:r>
            <a:r>
              <a:rPr lang="en-US" dirty="0" smtClean="0"/>
              <a:t>)(1 + (1/2n</a:t>
            </a:r>
            <a:r>
              <a:rPr lang="en-US" baseline="30000" dirty="0" smtClean="0"/>
              <a:t>p</a:t>
            </a:r>
            <a:r>
              <a:rPr lang="en-US" dirty="0" smtClean="0"/>
              <a:t>)</a:t>
            </a:r>
            <a:r>
              <a:rPr lang="en-US" baseline="30000" dirty="0" smtClean="0"/>
              <a:t>j</a:t>
            </a:r>
            <a:r>
              <a:rPr lang="en-US" dirty="0" smtClean="0"/>
              <a:t>) points.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Strategy-</a:t>
            </a:r>
            <a:r>
              <a:rPr lang="en-US" dirty="0" err="1" smtClean="0"/>
              <a:t>proofness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No agent is bossy, or that no agent can report differently to change the bundles allocated to some other agents without changing allocation.</a:t>
            </a:r>
          </a:p>
          <a:p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Minimality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Agent 1 chooses her favorite bundle in the first p rounds, and if the first component of agent 1’s 2</a:t>
            </a:r>
            <a:r>
              <a:rPr lang="en-US" baseline="30000" dirty="0" smtClean="0"/>
              <a:t>nd</a:t>
            </a:r>
            <a:r>
              <a:rPr lang="en-US" dirty="0" smtClean="0"/>
              <a:t> ranked bundle is the same as the first component of her top-ranked bundle, then the order over the rest of the agents is (2-&gt;3-&gt;…-&gt;n), otherwise it is (n-&gt;n-1-&gt;…2).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Non-bossiness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63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25963"/>
          </a:xfrm>
        </p:spPr>
        <p:txBody>
          <a:bodyPr/>
          <a:lstStyle/>
          <a:p>
            <a:r>
              <a:rPr lang="en-US" dirty="0" smtClean="0"/>
              <a:t>If you apply a permutation over the items in a given category, the allocation is also permuted in the same way.</a:t>
            </a: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err="1" smtClean="0"/>
              <a:t>Minimality</a:t>
            </a:r>
            <a:r>
              <a:rPr lang="en-US" dirty="0" smtClean="0"/>
              <a:t>:</a:t>
            </a:r>
          </a:p>
          <a:p>
            <a:r>
              <a:rPr lang="en-US" dirty="0" smtClean="0"/>
              <a:t>Agent 1 choose her favorite bundle in the first p rounds, and if agent 1 gets (1,...,1), then the order over the rest </a:t>
            </a:r>
            <a:r>
              <a:rPr lang="en-US" dirty="0"/>
              <a:t>of the agents is (2-&gt;3-&gt;…-&gt;n), otherwise it is (n-&gt;</a:t>
            </a:r>
            <a:r>
              <a:rPr lang="en-US" dirty="0" smtClean="0"/>
              <a:t>n-1-&gt;…</a:t>
            </a:r>
            <a:r>
              <a:rPr lang="en-US" dirty="0"/>
              <a:t>2).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Category-wise neutrality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978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to CDAPs, instead of picking your optimal pairing from all possible combinations, you must pick from a certain category.</a:t>
            </a:r>
            <a:endParaRPr lang="en-US" dirty="0"/>
          </a:p>
          <a:p>
            <a:r>
              <a:rPr lang="en-US" dirty="0" smtClean="0"/>
              <a:t>Therefore, a CDAP is a CSAM where the agent picks from all categories at time.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Categorical Sequential Allocation Mechanisms (CSAMs)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79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serial dictatorship with respect to</a:t>
            </a:r>
          </a:p>
          <a:p>
            <a:pPr marL="109728" indent="0">
              <a:buNone/>
            </a:pPr>
            <a:r>
              <a:rPr lang="en-US" dirty="0" smtClean="0"/>
              <a:t>K = [j</a:t>
            </a:r>
            <a:r>
              <a:rPr lang="en-US" baseline="-25000" dirty="0" smtClean="0"/>
              <a:t>1</a:t>
            </a:r>
            <a:r>
              <a:rPr lang="en-US" dirty="0" smtClean="0"/>
              <a:t> -&gt; j</a:t>
            </a:r>
            <a:r>
              <a:rPr lang="en-US" baseline="-25000" dirty="0" smtClean="0"/>
              <a:t>2</a:t>
            </a:r>
            <a:r>
              <a:rPr lang="en-US" dirty="0" smtClean="0"/>
              <a:t> -&gt; … -&gt; </a:t>
            </a:r>
            <a:r>
              <a:rPr lang="en-US" dirty="0" err="1" smtClean="0"/>
              <a:t>j</a:t>
            </a:r>
            <a:r>
              <a:rPr lang="en-US" baseline="-25000" dirty="0" err="1" smtClean="0"/>
              <a:t>n</a:t>
            </a:r>
            <a:r>
              <a:rPr lang="en-US" dirty="0" smtClean="0"/>
              <a:t>]</a:t>
            </a:r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is a CSAM with respect to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[(j</a:t>
            </a:r>
            <a:r>
              <a:rPr lang="en-US" baseline="-25000" dirty="0" smtClean="0"/>
              <a:t>1</a:t>
            </a:r>
            <a:r>
              <a:rPr lang="en-US" dirty="0" smtClean="0"/>
              <a:t>, 1) -&gt; … -&gt; (j</a:t>
            </a:r>
            <a:r>
              <a:rPr lang="en-US" baseline="-25000" dirty="0" smtClean="0"/>
              <a:t>1</a:t>
            </a:r>
            <a:r>
              <a:rPr lang="en-US" dirty="0" smtClean="0"/>
              <a:t>, p) -&gt;</a:t>
            </a:r>
          </a:p>
          <a:p>
            <a:pPr marL="109728" indent="0">
              <a:buNone/>
            </a:pPr>
            <a:r>
              <a:rPr lang="en-US" dirty="0" smtClean="0"/>
              <a:t> (j</a:t>
            </a:r>
            <a:r>
              <a:rPr lang="en-US" baseline="-25000" dirty="0" smtClean="0"/>
              <a:t>2</a:t>
            </a:r>
            <a:r>
              <a:rPr lang="en-US" dirty="0" smtClean="0"/>
              <a:t>, 1) </a:t>
            </a:r>
            <a:r>
              <a:rPr lang="en-US" dirty="0"/>
              <a:t>-&gt; … -&gt; (</a:t>
            </a:r>
            <a:r>
              <a:rPr lang="en-US" dirty="0" smtClean="0"/>
              <a:t>j</a:t>
            </a:r>
            <a:r>
              <a:rPr lang="en-US" baseline="-25000" dirty="0" smtClean="0"/>
              <a:t>2</a:t>
            </a:r>
            <a:r>
              <a:rPr lang="en-US" dirty="0" smtClean="0"/>
              <a:t>, </a:t>
            </a:r>
            <a:r>
              <a:rPr lang="en-US" dirty="0"/>
              <a:t>p</a:t>
            </a:r>
            <a:r>
              <a:rPr lang="en-US" dirty="0" smtClean="0"/>
              <a:t>) -&gt;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… -&gt;</a:t>
            </a:r>
          </a:p>
          <a:p>
            <a:pPr marL="109728" indent="0">
              <a:buNone/>
            </a:pP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j</a:t>
            </a:r>
            <a:r>
              <a:rPr lang="en-US" baseline="-25000" dirty="0" err="1" smtClean="0"/>
              <a:t>n</a:t>
            </a:r>
            <a:r>
              <a:rPr lang="en-US" dirty="0" smtClean="0"/>
              <a:t>, </a:t>
            </a:r>
            <a:r>
              <a:rPr lang="en-US" dirty="0"/>
              <a:t>1) -&gt; … -&gt; (</a:t>
            </a:r>
            <a:r>
              <a:rPr lang="en-US" dirty="0" err="1"/>
              <a:t>j</a:t>
            </a:r>
            <a:r>
              <a:rPr lang="en-US" baseline="-25000" dirty="0" err="1"/>
              <a:t>n</a:t>
            </a:r>
            <a:r>
              <a:rPr lang="en-US" dirty="0"/>
              <a:t>, </a:t>
            </a:r>
            <a:r>
              <a:rPr lang="en-US" dirty="0" smtClean="0"/>
              <a:t>p)]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For example, [1,2,3] with p=2 becomes</a:t>
            </a:r>
          </a:p>
          <a:p>
            <a:pPr marL="109728" indent="0">
              <a:buNone/>
            </a:pPr>
            <a:r>
              <a:rPr lang="en-US" sz="2400" dirty="0" smtClean="0"/>
              <a:t>[(1,1) -&gt;(1,2) -&gt; (2,1) -&gt; (2,2) -&gt; (3,1) -&gt; (3,2)]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Dictatorship for CSAMs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544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Optimistic Agents – Chooses the item in their top ranked bundle that is still available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Pessimistic Agents – Chooses the item that maximizes his/her minimum possible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Agents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0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order O over {1, 2, …. n} x {1, 2, …., p} is represented as </a:t>
            </a:r>
            <a:r>
              <a:rPr lang="en-US" dirty="0"/>
              <a:t>O = [(</a:t>
            </a:r>
            <a:r>
              <a:rPr lang="en-US" dirty="0" smtClean="0"/>
              <a:t>1,1), …, (</a:t>
            </a:r>
            <a:r>
              <a:rPr lang="en-US" dirty="0"/>
              <a:t>1,2</a:t>
            </a:r>
            <a:r>
              <a:rPr lang="en-US" dirty="0" smtClean="0"/>
              <a:t>)]</a:t>
            </a:r>
          </a:p>
          <a:p>
            <a:pPr lvl="1"/>
            <a:r>
              <a:rPr lang="en-US" dirty="0" smtClean="0"/>
              <a:t>N = number of agents</a:t>
            </a:r>
          </a:p>
          <a:p>
            <a:pPr lvl="1"/>
            <a:r>
              <a:rPr lang="en-US" dirty="0" smtClean="0"/>
              <a:t>P = number of categories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number: Agent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number: Category to choose </a:t>
            </a:r>
            <a:r>
              <a:rPr lang="en-US" dirty="0" smtClean="0"/>
              <a:t>from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order 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04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2742"/>
            <a:ext cx="8229600" cy="1143000"/>
          </a:xfrm>
        </p:spPr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pic>
        <p:nvPicPr>
          <p:cNvPr id="4" name="Picture 2" descr="C:\Users\zhange\Desktop\CodeCogs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7358492" cy="3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zhange\Desktop\CodeCogsEqn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7342450" cy="31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zhange\Desktop\CodeCogsEqn (2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08563"/>
            <a:ext cx="7358492" cy="32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14398" y="1396425"/>
            <a:ext cx="4572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 = 3       p = 2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914398" y="1994138"/>
            <a:ext cx="7434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O = [(1,1) -&gt; (2,2) -&gt; (3,1) -&gt; (3,2) -&gt; (2,1) -&gt; (1,2)]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2795397"/>
            <a:ext cx="1139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Optimistic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43504" y="3639333"/>
            <a:ext cx="1139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Optimistic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043504" y="4572000"/>
            <a:ext cx="1198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Pessimistic</a:t>
            </a:r>
          </a:p>
        </p:txBody>
      </p:sp>
    </p:spTree>
    <p:extLst>
      <p:ext uri="{BB962C8B-B14F-4D97-AF65-F5344CB8AC3E}">
        <p14:creationId xmlns:p14="http://schemas.microsoft.com/office/powerpoint/2010/main" val="4859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4495798" cy="3932819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round: Agent 1 will take 1 from category 1</a:t>
            </a:r>
          </a:p>
          <a:p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round: Agent 2 will take 2 from category 2</a:t>
            </a:r>
          </a:p>
          <a:p>
            <a:endParaRPr lang="en-US" dirty="0" smtClean="0"/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round: Agent 3 will take </a:t>
            </a:r>
            <a:r>
              <a:rPr lang="en-US" dirty="0" smtClean="0"/>
              <a:t>3 </a:t>
            </a:r>
            <a:r>
              <a:rPr lang="en-US" dirty="0" smtClean="0"/>
              <a:t>from category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  <p:pic>
        <p:nvPicPr>
          <p:cNvPr id="4" name="Picture 2" descr="C:\Users\zhange\Desktop\CodeCogs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898324"/>
            <a:ext cx="4114800" cy="17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zhange\Desktop\CodeCogsEqn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736524"/>
            <a:ext cx="4105829" cy="1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zhange\Desktop\CodeCogsEqn (2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30287"/>
            <a:ext cx="4114800" cy="18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24398" y="1688068"/>
            <a:ext cx="3657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       p = 2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24398" y="2149733"/>
            <a:ext cx="4419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 = [(1,1) -&gt; (2,2) -&gt; (3,1) -&gt; (3,2) -&gt; (2,1) -&gt; (1,2)]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298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 txBox="1">
            <a:spLocks/>
          </p:cNvSpPr>
          <p:nvPr/>
        </p:nvSpPr>
        <p:spPr>
          <a:xfrm>
            <a:off x="212993" y="1524000"/>
            <a:ext cx="449579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00" dirty="0" smtClean="0"/>
              <a:t>4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round: Agent 3 will take 3 from category 2</a:t>
            </a:r>
          </a:p>
          <a:p>
            <a:endParaRPr lang="en-US" sz="2700" dirty="0" smtClean="0"/>
          </a:p>
          <a:p>
            <a:r>
              <a:rPr lang="en-US" sz="2700" dirty="0" smtClean="0"/>
              <a:t>5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round: Agent 2 will take 2 from category 1</a:t>
            </a:r>
          </a:p>
          <a:p>
            <a:endParaRPr lang="en-US" sz="2700" dirty="0" smtClean="0"/>
          </a:p>
          <a:p>
            <a:r>
              <a:rPr lang="en-US" sz="2700" dirty="0" smtClean="0"/>
              <a:t>6</a:t>
            </a:r>
            <a:r>
              <a:rPr lang="en-US" sz="2700" baseline="30000" dirty="0" smtClean="0"/>
              <a:t>th</a:t>
            </a:r>
            <a:r>
              <a:rPr lang="en-US" sz="2700" dirty="0" smtClean="0"/>
              <a:t> round: Agent </a:t>
            </a:r>
            <a:r>
              <a:rPr lang="en-US" sz="2700" dirty="0" smtClean="0"/>
              <a:t>1 </a:t>
            </a:r>
            <a:r>
              <a:rPr lang="en-US" sz="2700" dirty="0" smtClean="0"/>
              <a:t>will </a:t>
            </a:r>
            <a:r>
              <a:rPr lang="en-US" sz="2700" smtClean="0"/>
              <a:t>take </a:t>
            </a:r>
            <a:r>
              <a:rPr lang="en-US" sz="2700" smtClean="0"/>
              <a:t>1 </a:t>
            </a:r>
            <a:r>
              <a:rPr lang="en-US" sz="2700" dirty="0" smtClean="0"/>
              <a:t>from category 1</a:t>
            </a:r>
            <a:endParaRPr lang="en-US" sz="2700" dirty="0"/>
          </a:p>
        </p:txBody>
      </p:sp>
      <p:pic>
        <p:nvPicPr>
          <p:cNvPr id="6" name="Picture 2" descr="C:\Users\zhange\Desktop\CodeCogs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993" y="2962856"/>
            <a:ext cx="4114800" cy="177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" descr="C:\Users\zhange\Desktop\CodeCogsEqn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993" y="3801056"/>
            <a:ext cx="4105829" cy="176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C:\Users\zhange\Desktop\CodeCogsEqn (2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4993" y="4694819"/>
            <a:ext cx="4114800" cy="181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708791" y="1752600"/>
            <a:ext cx="3657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 = 3       p = 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08791" y="2209800"/>
            <a:ext cx="44196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 = [(1,1) -&gt; (2,2) -&gt; (3,1) -&gt; (3,2) -&gt; (2,1) -&gt; (1,2)]</a:t>
            </a:r>
            <a:endParaRPr lang="en-US" sz="1600" dirty="0"/>
          </a:p>
          <a:p>
            <a:endParaRPr lang="en-US" sz="28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94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Indivisible items from multiple categories are allocated to agents without monetary transfer</a:t>
            </a:r>
          </a:p>
          <a:p>
            <a:endParaRPr lang="en-US" dirty="0"/>
          </a:p>
          <a:p>
            <a:r>
              <a:rPr lang="en-US" dirty="0" smtClean="0"/>
              <a:t>Example – How paper presentations are presented (topic, date)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Categorized Domain Allocation Problem (CDAPS)</a:t>
            </a:r>
            <a:endParaRPr lang="en-US" sz="3600" dirty="0"/>
          </a:p>
        </p:txBody>
      </p:sp>
      <p:pic>
        <p:nvPicPr>
          <p:cNvPr id="2050" name="Picture 2" descr="C:\Users\zhange\Desktop\calenda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648200"/>
            <a:ext cx="2667000" cy="169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02087" y="5078769"/>
            <a:ext cx="4908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+</a:t>
            </a:r>
            <a:endParaRPr lang="en-US" sz="4800" dirty="0"/>
          </a:p>
        </p:txBody>
      </p:sp>
      <p:pic>
        <p:nvPicPr>
          <p:cNvPr id="2051" name="Picture 3" descr="C:\Users\zhange\Desktop\imgr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648200"/>
            <a:ext cx="2533650" cy="1692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038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Measured by the agents’ ranking of the bundles they received</a:t>
            </a:r>
          </a:p>
          <a:p>
            <a:endParaRPr lang="en-US" dirty="0" smtClean="0"/>
          </a:p>
          <a:p>
            <a:r>
              <a:rPr lang="en-US" dirty="0" smtClean="0"/>
              <a:t>For any linear order R over domain D and any bundle b, Rank(R, b) denote the rank of b in R such that the highest position has rank 1 and lowest has rank </a:t>
            </a:r>
            <a:r>
              <a:rPr lang="en-US" dirty="0" err="1" smtClean="0"/>
              <a:t>n</a:t>
            </a:r>
            <a:r>
              <a:rPr lang="en-US" baseline="30000" dirty="0" err="1" smtClean="0"/>
              <a:t>p</a:t>
            </a:r>
            <a:r>
              <a:rPr lang="en-US" dirty="0" smtClean="0"/>
              <a:t>.</a:t>
            </a:r>
            <a:endParaRPr lang="en-US" baseline="300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Ordinal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3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smallest index in the serial dictatorship </a:t>
            </a:r>
            <a:r>
              <a:rPr lang="en-US" dirty="0"/>
              <a:t>s</a:t>
            </a:r>
            <a:r>
              <a:rPr lang="en-US" dirty="0" smtClean="0"/>
              <a:t>uch that no agent can interrupt the agent from choosing all items in his/her top ranked bundle.</a:t>
            </a:r>
          </a:p>
          <a:p>
            <a:endParaRPr lang="en-US" dirty="0" smtClean="0"/>
          </a:p>
          <a:p>
            <a:r>
              <a:rPr lang="en-US" dirty="0" smtClean="0"/>
              <a:t>Given a linear order </a:t>
            </a:r>
            <a:r>
              <a:rPr lang="en-US" dirty="0" err="1" smtClean="0"/>
              <a:t>O</a:t>
            </a:r>
            <a:r>
              <a:rPr lang="en-US" baseline="-25000" dirty="0" err="1" smtClean="0"/>
              <a:t>j</a:t>
            </a:r>
            <a:r>
              <a:rPr lang="en-US" dirty="0" smtClean="0"/>
              <a:t>, for agent j, the index K will be the smallest index such that for all bundles available to agent j at that time, j will always be able to pick his top ranked bundle.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(big)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49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</a:t>
            </a:r>
            <a:r>
              <a:rPr lang="en-US" dirty="0" err="1" smtClean="0"/>
              <a:t>i</a:t>
            </a:r>
            <a:r>
              <a:rPr lang="en-US" dirty="0" smtClean="0"/>
              <a:t> &lt;= p,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j,i</a:t>
            </a:r>
            <a:r>
              <a:rPr lang="en-US" dirty="0" smtClean="0"/>
              <a:t> denotes the number of items in D</a:t>
            </a:r>
            <a:r>
              <a:rPr lang="en-US" baseline="-25000" dirty="0" smtClean="0"/>
              <a:t>i</a:t>
            </a:r>
            <a:r>
              <a:rPr lang="en-US" dirty="0" smtClean="0"/>
              <a:t> that are still available to agent j right before j chooses an item.</a:t>
            </a:r>
          </a:p>
          <a:p>
            <a:endParaRPr lang="en-US" dirty="0"/>
          </a:p>
          <a:p>
            <a:r>
              <a:rPr lang="en-US" dirty="0" smtClean="0"/>
              <a:t>Example:</a:t>
            </a:r>
          </a:p>
          <a:p>
            <a:r>
              <a:rPr lang="en-US" dirty="0" smtClean="0"/>
              <a:t>O = [(1,1)-&gt;(1,2)-&gt;(2,1)-&gt;(2,2)]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k</a:t>
            </a:r>
            <a:r>
              <a:rPr lang="en-US" baseline="-25000" dirty="0" smtClean="0"/>
              <a:t>(1,1) </a:t>
            </a:r>
            <a:r>
              <a:rPr lang="en-US" dirty="0" smtClean="0"/>
              <a:t>= k</a:t>
            </a:r>
            <a:r>
              <a:rPr lang="en-US" baseline="-25000" dirty="0" smtClean="0"/>
              <a:t>(1,2) </a:t>
            </a:r>
            <a:r>
              <a:rPr lang="en-US" dirty="0" smtClean="0"/>
              <a:t>= 2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k</a:t>
            </a:r>
            <a:r>
              <a:rPr lang="en-US" baseline="-25000" dirty="0" smtClean="0"/>
              <a:t>(2,1) </a:t>
            </a:r>
            <a:r>
              <a:rPr lang="en-US" dirty="0" smtClean="0"/>
              <a:t>= k</a:t>
            </a:r>
            <a:r>
              <a:rPr lang="en-US" baseline="-25000" dirty="0" smtClean="0"/>
              <a:t>(2,2) </a:t>
            </a:r>
            <a:r>
              <a:rPr lang="en-US" dirty="0" smtClean="0"/>
              <a:t>= 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(little) 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34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Let O </a:t>
            </a:r>
            <a:r>
              <a:rPr lang="en-US" sz="2000" dirty="0"/>
              <a:t>= [(1,1) -&gt; (2,2) -&gt; (3,1) -&gt; (3,2) -&gt; (2,1) -&gt; (1,2</a:t>
            </a:r>
            <a:r>
              <a:rPr lang="en-US" sz="2000" dirty="0" smtClean="0"/>
              <a:t>)]</a:t>
            </a:r>
          </a:p>
          <a:p>
            <a:endParaRPr lang="en-US" sz="2000" dirty="0"/>
          </a:p>
          <a:p>
            <a:r>
              <a:rPr lang="en-US" sz="2000" dirty="0" smtClean="0"/>
              <a:t>Find (big) K for all agents n and (little) k for all pairs (</a:t>
            </a:r>
            <a:r>
              <a:rPr lang="en-US" sz="2000" dirty="0" err="1" smtClean="0"/>
              <a:t>n,p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92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Let O = [(1,1) -&gt; (2,2) -&gt; (3,1) -&gt; (3,2) -&gt; (2,1) -&gt; (1,2</a:t>
            </a:r>
            <a:r>
              <a:rPr lang="en-US" sz="2000" dirty="0" smtClean="0"/>
              <a:t>)]</a:t>
            </a:r>
          </a:p>
          <a:p>
            <a:endParaRPr lang="en-US" sz="2800" dirty="0"/>
          </a:p>
          <a:p>
            <a:r>
              <a:rPr lang="en-US" sz="2800" dirty="0" smtClean="0"/>
              <a:t>O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=[1-&gt;2],     K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=2,      k</a:t>
            </a:r>
            <a:r>
              <a:rPr lang="en-US" sz="2800" baseline="-25000" dirty="0" smtClean="0"/>
              <a:t>1,1</a:t>
            </a:r>
            <a:r>
              <a:rPr lang="en-US" sz="2800" dirty="0" smtClean="0"/>
              <a:t> = 3, k</a:t>
            </a:r>
            <a:r>
              <a:rPr lang="en-US" sz="2800" baseline="-25000" dirty="0" smtClean="0"/>
              <a:t>1,2</a:t>
            </a:r>
            <a:r>
              <a:rPr lang="en-US" sz="2800" dirty="0" smtClean="0"/>
              <a:t> = 1</a:t>
            </a:r>
          </a:p>
          <a:p>
            <a:endParaRPr lang="en-US" sz="2800" dirty="0"/>
          </a:p>
          <a:p>
            <a:r>
              <a:rPr lang="en-US" sz="2800" dirty="0" smtClean="0"/>
              <a:t>O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=[2-&gt;1],     K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=2,     k</a:t>
            </a:r>
            <a:r>
              <a:rPr lang="en-US" sz="2800" baseline="-25000" dirty="0" smtClean="0"/>
              <a:t>2,1</a:t>
            </a:r>
            <a:r>
              <a:rPr lang="en-US" sz="2800" dirty="0" smtClean="0"/>
              <a:t> = 1, k</a:t>
            </a:r>
            <a:r>
              <a:rPr lang="en-US" sz="2800" baseline="-25000" dirty="0" smtClean="0"/>
              <a:t>2,2</a:t>
            </a:r>
            <a:r>
              <a:rPr lang="en-US" sz="2800" dirty="0" smtClean="0"/>
              <a:t> = 3</a:t>
            </a:r>
          </a:p>
          <a:p>
            <a:endParaRPr lang="en-US" sz="2800" dirty="0"/>
          </a:p>
          <a:p>
            <a:r>
              <a:rPr lang="en-US" sz="2800" dirty="0" smtClean="0"/>
              <a:t>O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=[1-&gt;2],     K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=1,     k</a:t>
            </a:r>
            <a:r>
              <a:rPr lang="en-US" sz="2800" baseline="-25000" dirty="0" smtClean="0"/>
              <a:t>3,1</a:t>
            </a:r>
            <a:r>
              <a:rPr lang="en-US" sz="2800" dirty="0" smtClean="0"/>
              <a:t> = 2, K</a:t>
            </a:r>
            <a:r>
              <a:rPr lang="en-US" sz="2800" baseline="-25000" dirty="0" smtClean="0"/>
              <a:t>3,2</a:t>
            </a:r>
            <a:r>
              <a:rPr lang="en-US" sz="2800" dirty="0" smtClean="0"/>
              <a:t> = 2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0445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combination of optimistic/ pessimistic agents:</a:t>
            </a:r>
          </a:p>
          <a:p>
            <a:r>
              <a:rPr lang="en-US" dirty="0" smtClean="0"/>
              <a:t>Upper bound for optimistic agents: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Upper bound for pessimistic agents:</a:t>
            </a:r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Upper bounds for rankings</a:t>
            </a:r>
            <a:endParaRPr lang="en-US" dirty="0"/>
          </a:p>
        </p:txBody>
      </p:sp>
      <p:pic>
        <p:nvPicPr>
          <p:cNvPr id="1026" name="Picture 2" descr="C:\Users\zhange\Desktop\CodeCogs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910289"/>
            <a:ext cx="2172494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hange\Desktop\CodeCogsEqn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1" y="4495800"/>
            <a:ext cx="2172494" cy="684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82695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Worst-case utilitarian rank</a:t>
            </a:r>
          </a:p>
          <a:p>
            <a:pPr lvl="1"/>
            <a:r>
              <a:rPr lang="en-US" dirty="0"/>
              <a:t>Largest total rank of the bundles allocated</a:t>
            </a:r>
          </a:p>
          <a:p>
            <a:r>
              <a:rPr lang="en-US" dirty="0"/>
              <a:t>Worst-case egalitarian rank</a:t>
            </a:r>
          </a:p>
          <a:p>
            <a:pPr lvl="1"/>
            <a:r>
              <a:rPr lang="en-US" dirty="0"/>
              <a:t>Largest rank of the least satisfied </a:t>
            </a:r>
            <a:r>
              <a:rPr lang="en-US" dirty="0" smtClean="0"/>
              <a:t>agent</a:t>
            </a:r>
          </a:p>
          <a:p>
            <a:pPr lvl="1"/>
            <a:endParaRPr lang="en-US" dirty="0"/>
          </a:p>
          <a:p>
            <a:r>
              <a:rPr lang="en-US" dirty="0"/>
              <a:t>Among all CSAMs, serial dictatorships with all optimistic agents have the best worst-case utilitarian rank, and the worst worst-case egalitarian rank (which is </a:t>
            </a:r>
            <a:r>
              <a:rPr lang="en-US" dirty="0" err="1"/>
              <a:t>n</a:t>
            </a:r>
            <a:r>
              <a:rPr lang="en-US" baseline="30000" dirty="0" err="1"/>
              <a:t>p</a:t>
            </a:r>
            <a:r>
              <a:rPr lang="en-US" dirty="0"/>
              <a:t>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case ranking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83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types of agents</a:t>
            </a:r>
          </a:p>
          <a:p>
            <a:r>
              <a:rPr lang="en-US" dirty="0" smtClean="0"/>
              <a:t>Randomized allocation mechanisms</a:t>
            </a:r>
          </a:p>
          <a:p>
            <a:r>
              <a:rPr lang="en-US" dirty="0" smtClean="0"/>
              <a:t>Analyzing fairness</a:t>
            </a:r>
          </a:p>
          <a:p>
            <a:r>
              <a:rPr lang="en-US" dirty="0" smtClean="0"/>
              <a:t>Expected utilitarian/egalitarian rank</a:t>
            </a:r>
          </a:p>
          <a:p>
            <a:r>
              <a:rPr lang="en-US" dirty="0" smtClean="0"/>
              <a:t>&amp; much more!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6806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CDAPs</a:t>
            </a:r>
          </a:p>
          <a:p>
            <a:pPr lvl="1"/>
            <a:r>
              <a:rPr lang="en-US" sz="2400" dirty="0" smtClean="0"/>
              <a:t>Strategy-proof, non-bossiness, category-wise neutral</a:t>
            </a:r>
            <a:endParaRPr lang="en-US" sz="2400" dirty="0"/>
          </a:p>
          <a:p>
            <a:r>
              <a:rPr lang="en-US" dirty="0" smtClean="0"/>
              <a:t>Serial Dictatorships</a:t>
            </a:r>
            <a:endParaRPr lang="en-US" dirty="0"/>
          </a:p>
          <a:p>
            <a:r>
              <a:rPr lang="en-US" dirty="0" smtClean="0"/>
              <a:t>CSAMs</a:t>
            </a:r>
          </a:p>
          <a:p>
            <a:pPr lvl="1"/>
            <a:r>
              <a:rPr lang="en-US" dirty="0" smtClean="0"/>
              <a:t>Difference vs. CDAPs</a:t>
            </a:r>
          </a:p>
          <a:p>
            <a:r>
              <a:rPr lang="en-US" dirty="0" smtClean="0"/>
              <a:t>Types of Agents</a:t>
            </a:r>
          </a:p>
          <a:p>
            <a:pPr lvl="1"/>
            <a:r>
              <a:rPr lang="en-US" dirty="0" smtClean="0"/>
              <a:t>Optimistic vs. Pessimistic</a:t>
            </a:r>
          </a:p>
          <a:p>
            <a:r>
              <a:rPr lang="en-US" dirty="0" smtClean="0"/>
              <a:t>Ordinal Efficiency</a:t>
            </a:r>
          </a:p>
          <a:p>
            <a:pPr lvl="1"/>
            <a:r>
              <a:rPr lang="en-US" dirty="0" smtClean="0"/>
              <a:t>(big) K and (little) k</a:t>
            </a:r>
          </a:p>
          <a:p>
            <a:pPr lvl="1"/>
            <a:r>
              <a:rPr lang="en-US" dirty="0" smtClean="0"/>
              <a:t>Worst case utilitarian/egalitarian ranks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963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Thanks to:</a:t>
            </a:r>
          </a:p>
          <a:p>
            <a:endParaRPr lang="en-US" dirty="0"/>
          </a:p>
          <a:p>
            <a:r>
              <a:rPr lang="en-US" dirty="0" smtClean="0"/>
              <a:t>Professor </a:t>
            </a:r>
            <a:r>
              <a:rPr lang="en-US" dirty="0" err="1" smtClean="0"/>
              <a:t>Lirong</a:t>
            </a:r>
            <a:r>
              <a:rPr lang="en-US" dirty="0" smtClean="0"/>
              <a:t> for feedback and the paper</a:t>
            </a:r>
          </a:p>
          <a:p>
            <a:r>
              <a:rPr lang="en-US" dirty="0" smtClean="0"/>
              <a:t>You guys for being here :D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4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Preference Bottleneck:</a:t>
            </a:r>
          </a:p>
          <a:p>
            <a:pPr lvl="1"/>
            <a:r>
              <a:rPr lang="en-US" dirty="0" smtClean="0"/>
              <a:t>Too many items, too many choices</a:t>
            </a:r>
          </a:p>
          <a:p>
            <a:r>
              <a:rPr lang="en-US" dirty="0" smtClean="0"/>
              <a:t>Computational Bottleneck:</a:t>
            </a:r>
          </a:p>
          <a:p>
            <a:pPr lvl="1"/>
            <a:r>
              <a:rPr lang="en-US" sz="2400" dirty="0" smtClean="0"/>
              <a:t>Optimal allocation is difficult to compute (complex)</a:t>
            </a:r>
          </a:p>
          <a:p>
            <a:r>
              <a:rPr lang="en-US" dirty="0" smtClean="0"/>
              <a:t>Threats of agent’s strategic behavior</a:t>
            </a:r>
          </a:p>
          <a:p>
            <a:pPr lvl="1"/>
            <a:r>
              <a:rPr lang="en-US" dirty="0" smtClean="0"/>
              <a:t>Lying to get better outcome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Barriers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4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 on basic CDAPs</a:t>
            </a:r>
          </a:p>
          <a:p>
            <a:pPr lvl="1"/>
            <a:r>
              <a:rPr lang="en-US" dirty="0" smtClean="0"/>
              <a:t>Number of items = Number of Agents</a:t>
            </a:r>
          </a:p>
          <a:p>
            <a:r>
              <a:rPr lang="en-US" dirty="0" smtClean="0"/>
              <a:t>Characterize Serial Dictatorships</a:t>
            </a:r>
          </a:p>
          <a:p>
            <a:pPr lvl="1"/>
            <a:r>
              <a:rPr lang="en-US" dirty="0" smtClean="0"/>
              <a:t>Need 3 axiomatic properties</a:t>
            </a:r>
          </a:p>
          <a:p>
            <a:pPr lvl="1"/>
            <a:r>
              <a:rPr lang="en-US" dirty="0"/>
              <a:t>Ordering in which the agents take turns </a:t>
            </a:r>
            <a:r>
              <a:rPr lang="en-US" dirty="0" smtClean="0"/>
              <a:t>acting</a:t>
            </a:r>
          </a:p>
          <a:p>
            <a:r>
              <a:rPr lang="en-US" dirty="0" smtClean="0"/>
              <a:t>Categorical sequential allocation mechanism (CSAMs)</a:t>
            </a:r>
          </a:p>
          <a:p>
            <a:pPr lvl="1"/>
            <a:r>
              <a:rPr lang="en-US" dirty="0" smtClean="0"/>
              <a:t>Extend Serial Dictatorships</a:t>
            </a:r>
            <a:endParaRPr lang="en-US" dirty="0"/>
          </a:p>
          <a:p>
            <a:pPr lvl="1"/>
            <a:r>
              <a:rPr lang="en-US" dirty="0" smtClean="0"/>
              <a:t>Efficiency of CSAMs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categorized domain: p&gt;= 1 categories of indivisible items {D</a:t>
            </a:r>
            <a:r>
              <a:rPr lang="en-US" baseline="-25000" dirty="0" smtClean="0"/>
              <a:t>1</a:t>
            </a:r>
            <a:r>
              <a:rPr lang="en-US" dirty="0" smtClean="0"/>
              <a:t>, D</a:t>
            </a:r>
            <a:r>
              <a:rPr lang="en-US" baseline="-25000" dirty="0" smtClean="0"/>
              <a:t>2</a:t>
            </a:r>
            <a:r>
              <a:rPr lang="en-US" dirty="0" smtClean="0"/>
              <a:t>, …. D</a:t>
            </a:r>
            <a:r>
              <a:rPr lang="en-US" baseline="-25000" dirty="0" smtClean="0"/>
              <a:t>N</a:t>
            </a:r>
            <a:r>
              <a:rPr lang="en-US" dirty="0" smtClean="0"/>
              <a:t>}</a:t>
            </a:r>
          </a:p>
          <a:p>
            <a:r>
              <a:rPr lang="en-US" dirty="0" smtClean="0"/>
              <a:t>In a basic categorized domain for n agents, for each </a:t>
            </a:r>
            <a:r>
              <a:rPr lang="en-US" dirty="0" err="1" smtClean="0"/>
              <a:t>i</a:t>
            </a:r>
            <a:r>
              <a:rPr lang="en-US" dirty="0" smtClean="0"/>
              <a:t>&lt;= p, |D</a:t>
            </a:r>
            <a:r>
              <a:rPr lang="en-US" baseline="-25000" dirty="0" smtClean="0"/>
              <a:t>i</a:t>
            </a:r>
            <a:r>
              <a:rPr lang="en-US" dirty="0" smtClean="0"/>
              <a:t>| = n, D = D</a:t>
            </a:r>
            <a:r>
              <a:rPr lang="en-US" baseline="-25000" dirty="0" smtClean="0"/>
              <a:t>1</a:t>
            </a:r>
            <a:r>
              <a:rPr lang="en-US" dirty="0" smtClean="0"/>
              <a:t> x … x </a:t>
            </a:r>
            <a:r>
              <a:rPr lang="en-US" dirty="0" err="1" smtClean="0"/>
              <a:t>D</a:t>
            </a:r>
            <a:r>
              <a:rPr lang="en-US" baseline="-25000" dirty="0" err="1" smtClean="0"/>
              <a:t>p</a:t>
            </a:r>
            <a:r>
              <a:rPr lang="en-US" dirty="0" smtClean="0"/>
              <a:t> for each agent’s preferences are represented by a linear order over 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Categorized Domain Allocation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5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serial dictatorship mechanism is defined by a linear order K over agents {1,2, …, n} such that agents choose items in the order defined by K.</a:t>
            </a:r>
          </a:p>
          <a:p>
            <a:r>
              <a:rPr lang="en-US" dirty="0" smtClean="0"/>
              <a:t>Truthful agents pick their highest ranked option based on their personality.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Serial Dictatorship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61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1725"/>
            <a:ext cx="8229600" cy="1143000"/>
          </a:xfrm>
        </p:spPr>
        <p:txBody>
          <a:bodyPr/>
          <a:lstStyle/>
          <a:p>
            <a:r>
              <a:rPr lang="en-US" dirty="0" smtClean="0"/>
              <a:t>Example: </a:t>
            </a:r>
            <a:endParaRPr lang="en-US" dirty="0"/>
          </a:p>
        </p:txBody>
      </p:sp>
      <p:pic>
        <p:nvPicPr>
          <p:cNvPr id="1026" name="Picture 2" descr="C:\Users\zhange\Desktop\CodeCogs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276600"/>
            <a:ext cx="7358492" cy="3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hange\Desktop\CodeCogsEqn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4800"/>
            <a:ext cx="7342450" cy="31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hange\Desktop\CodeCogsEqn (2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008563"/>
            <a:ext cx="7358492" cy="32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14398" y="1396425"/>
            <a:ext cx="3429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 = 3       p = 2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398" y="2209800"/>
            <a:ext cx="7434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 = [1 -&gt; 2 -&gt; 3]             D </a:t>
            </a:r>
            <a:r>
              <a:rPr lang="en-US" sz="2400" dirty="0"/>
              <a:t>= {1,2,3} x {1,2,3</a:t>
            </a:r>
            <a:r>
              <a:rPr lang="en-US" sz="2400" dirty="0" smtClean="0"/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8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" y="1752600"/>
            <a:ext cx="4038601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round:</a:t>
            </a:r>
          </a:p>
          <a:p>
            <a:pPr lvl="1"/>
            <a:r>
              <a:rPr lang="en-US" sz="2000" dirty="0" smtClean="0"/>
              <a:t>1 will choose 12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round:</a:t>
            </a:r>
          </a:p>
          <a:p>
            <a:pPr lvl="1"/>
            <a:r>
              <a:rPr lang="en-US" sz="2000" dirty="0" smtClean="0"/>
              <a:t>2 cannot choose 32 or 12</a:t>
            </a:r>
          </a:p>
          <a:p>
            <a:pPr lvl="1"/>
            <a:r>
              <a:rPr lang="en-US" sz="2000" dirty="0" smtClean="0"/>
              <a:t>2 will choose 21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round:</a:t>
            </a:r>
          </a:p>
          <a:p>
            <a:pPr lvl="1"/>
            <a:r>
              <a:rPr lang="en-US" sz="2000" dirty="0" smtClean="0"/>
              <a:t>3 can only choose 33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Solution</a:t>
            </a:r>
            <a:endParaRPr lang="en-US" dirty="0"/>
          </a:p>
        </p:txBody>
      </p:sp>
      <p:pic>
        <p:nvPicPr>
          <p:cNvPr id="4" name="Picture 2" descr="C:\Users\zhange\Desktop\CodeCogsEqn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316894"/>
            <a:ext cx="4724400" cy="203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zhange\Desktop\CodeCogsEqn (1)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1" y="4155094"/>
            <a:ext cx="4714101" cy="202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zhange\Desktop\CodeCogsEqn (2)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048858"/>
            <a:ext cx="4724400" cy="208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170946" y="1834044"/>
            <a:ext cx="35252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n = 3       p = 2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4191001" y="2495490"/>
            <a:ext cx="4714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 = [1 -&gt; 2 -&gt; 3]        D </a:t>
            </a:r>
            <a:r>
              <a:rPr lang="en-US" sz="1600" dirty="0"/>
              <a:t>= {1,2,3} x {1,2,3</a:t>
            </a:r>
            <a:r>
              <a:rPr lang="en-US" sz="1600" dirty="0" smtClean="0"/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23427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any p &gt;=2 and n &gt;=2, an allocation mechanism for basic categorized domain is strategy proof, non-bossy, and category-wise neutral if and only if it is a serial dictatorship.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Axiomatic Characterization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83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836</TotalTime>
  <Words>1414</Words>
  <Application>Microsoft Office PowerPoint</Application>
  <PresentationFormat>On-screen Show (4:3)</PresentationFormat>
  <Paragraphs>169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Allocating Indivisible Items in Categorized Domains</vt:lpstr>
      <vt:lpstr>Categorized Domain Allocation Problem (CDAPS)</vt:lpstr>
      <vt:lpstr>Main Barriers</vt:lpstr>
      <vt:lpstr>Paper Contributions</vt:lpstr>
      <vt:lpstr>Categorized Domain Allocation </vt:lpstr>
      <vt:lpstr>Serial Dictatorship</vt:lpstr>
      <vt:lpstr>Example: </vt:lpstr>
      <vt:lpstr>Example Solution</vt:lpstr>
      <vt:lpstr>Axiomatic Characterization</vt:lpstr>
      <vt:lpstr>Strategy-proofness</vt:lpstr>
      <vt:lpstr>Non-bossiness</vt:lpstr>
      <vt:lpstr>Category-wise neutrality</vt:lpstr>
      <vt:lpstr>Categorical Sequential Allocation Mechanisms (CSAMs)</vt:lpstr>
      <vt:lpstr>Serial Dictatorship for CSAMs</vt:lpstr>
      <vt:lpstr>Types of Agents</vt:lpstr>
      <vt:lpstr>Linear order O</vt:lpstr>
      <vt:lpstr>Example 2</vt:lpstr>
      <vt:lpstr>Example Solution</vt:lpstr>
      <vt:lpstr>Example Solution</vt:lpstr>
      <vt:lpstr>Ordinal Efficiency</vt:lpstr>
      <vt:lpstr>Calculating (big) K</vt:lpstr>
      <vt:lpstr>Calculating (little) k</vt:lpstr>
      <vt:lpstr>Example 3</vt:lpstr>
      <vt:lpstr>Example 3 solution</vt:lpstr>
      <vt:lpstr>Upper bounds for rankings</vt:lpstr>
      <vt:lpstr>Worst case ranking</vt:lpstr>
      <vt:lpstr>Future Work</vt:lpstr>
      <vt:lpstr>Review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Allocating Indivisible Items in Categorized Domains</dc:title>
  <dc:creator>student</dc:creator>
  <cp:lastModifiedBy>student</cp:lastModifiedBy>
  <cp:revision>49</cp:revision>
  <dcterms:created xsi:type="dcterms:W3CDTF">2014-10-11T19:05:08Z</dcterms:created>
  <dcterms:modified xsi:type="dcterms:W3CDTF">2014-10-16T17:20:21Z</dcterms:modified>
</cp:coreProperties>
</file>